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89" r:id="rId4"/>
    <p:sldId id="258" r:id="rId5"/>
    <p:sldId id="259" r:id="rId6"/>
    <p:sldId id="273" r:id="rId7"/>
    <p:sldId id="260" r:id="rId8"/>
    <p:sldId id="261" r:id="rId9"/>
    <p:sldId id="262" r:id="rId10"/>
    <p:sldId id="263" r:id="rId11"/>
    <p:sldId id="290" r:id="rId12"/>
    <p:sldId id="291" r:id="rId13"/>
    <p:sldId id="282" r:id="rId14"/>
    <p:sldId id="264" r:id="rId15"/>
    <p:sldId id="274" r:id="rId16"/>
    <p:sldId id="276" r:id="rId17"/>
    <p:sldId id="277" r:id="rId18"/>
    <p:sldId id="279" r:id="rId19"/>
    <p:sldId id="280" r:id="rId20"/>
    <p:sldId id="281" r:id="rId21"/>
    <p:sldId id="278" r:id="rId22"/>
    <p:sldId id="266" r:id="rId23"/>
    <p:sldId id="283" r:id="rId24"/>
    <p:sldId id="284" r:id="rId25"/>
    <p:sldId id="285" r:id="rId26"/>
    <p:sldId id="286" r:id="rId27"/>
    <p:sldId id="287" r:id="rId28"/>
    <p:sldId id="288" r:id="rId29"/>
    <p:sldId id="269" r:id="rId30"/>
    <p:sldId id="270" r:id="rId31"/>
    <p:sldId id="271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479" autoAdjust="0"/>
  </p:normalViewPr>
  <p:slideViewPr>
    <p:cSldViewPr>
      <p:cViewPr varScale="1">
        <p:scale>
          <a:sx n="79" d="100"/>
          <a:sy n="79" d="100"/>
        </p:scale>
        <p:origin x="130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FA9-D07A-4BC7-AA2F-23B8C0778CE3}" type="datetimeFigureOut">
              <a:rPr lang="ko-KR" altLang="en-US" smtClean="0"/>
              <a:pPr/>
              <a:t>2015-06-11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D846A-6558-4FB9-B82A-2C6B4AF449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713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708B8-4270-43DD-A143-74B3B23F742C}" type="datetimeFigureOut">
              <a:rPr lang="ko-KR" altLang="en-US" smtClean="0"/>
              <a:pPr/>
              <a:t>2015-06-11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D443-7B78-46C9-8EE1-165D18092D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345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안녕하십까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조 중간프로젝트 발표를 맡은 발표자 김진규입니다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우선 저희는 다음 보시는 것과 같이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방 관리 프로그램을 개발하였고</a:t>
            </a:r>
            <a:endParaRPr lang="en-US" altLang="ko-KR" dirty="0" smtClean="0"/>
          </a:p>
          <a:p>
            <a:r>
              <a:rPr lang="ko-KR" altLang="en-US" dirty="0" smtClean="0"/>
              <a:t>그에 관해 </a:t>
            </a:r>
            <a:r>
              <a:rPr lang="ko-KR" altLang="en-US" dirty="0" err="1" smtClean="0"/>
              <a:t>말씀드리겠습니다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9D443-7B78-46C9-8EE1-165D18092D0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369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9D443-7B78-46C9-8EE1-165D18092D0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389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9D443-7B78-46C9-8EE1-165D18092D0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551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9D443-7B78-46C9-8EE1-165D18092D0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8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처음 이 프로그램을 사용하게 될 사용자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여기서는 </a:t>
            </a:r>
            <a:r>
              <a:rPr lang="en-US" altLang="ko-KR" baseline="0" dirty="0" smtClean="0"/>
              <a:t>PC</a:t>
            </a:r>
            <a:r>
              <a:rPr lang="ko-KR" altLang="en-US" baseline="0" dirty="0" smtClean="0"/>
              <a:t>방 사장님이 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이 프로그램 사용자의 분석과 그에 따른 프로그램의 </a:t>
            </a:r>
            <a:r>
              <a:rPr lang="ko-KR" altLang="en-US" dirty="0" err="1" smtClean="0"/>
              <a:t>컨셉을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말씀드리고</a:t>
            </a:r>
            <a:endParaRPr lang="en-US" altLang="ko-KR" dirty="0" smtClean="0"/>
          </a:p>
          <a:p>
            <a:r>
              <a:rPr lang="ko-KR" altLang="en-US" dirty="0" smtClean="0"/>
              <a:t>저희가 개발한 환경과 일정 팀원의 각각의 역할을 </a:t>
            </a:r>
            <a:r>
              <a:rPr lang="ko-KR" altLang="en-US" dirty="0" err="1" smtClean="0"/>
              <a:t>말씀드리겠습니다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</a:t>
            </a:r>
            <a:r>
              <a:rPr lang="ko-KR" altLang="en-US" baseline="0" dirty="0" smtClean="0"/>
              <a:t>후 프로그램의 전체 흐름을 나타낸 도식과 데이터베이스 설계도면인 </a:t>
            </a:r>
            <a:r>
              <a:rPr lang="en-US" altLang="ko-KR" baseline="0" dirty="0" smtClean="0"/>
              <a:t>ERD,</a:t>
            </a:r>
          </a:p>
          <a:p>
            <a:r>
              <a:rPr lang="ko-KR" altLang="en-US" baseline="0" dirty="0" smtClean="0"/>
              <a:t>프로그램 클래스의 흐름인 </a:t>
            </a:r>
            <a:r>
              <a:rPr lang="en-US" altLang="ko-KR" baseline="0" dirty="0" smtClean="0"/>
              <a:t>UML</a:t>
            </a:r>
            <a:r>
              <a:rPr lang="ko-KR" altLang="en-US" baseline="0" dirty="0" smtClean="0"/>
              <a:t>을 설명드리고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자세하게 기능에 대해 </a:t>
            </a:r>
            <a:r>
              <a:rPr lang="ko-KR" altLang="en-US" baseline="0" dirty="0" err="1" smtClean="0"/>
              <a:t>말씀드리겠습니다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다음 그 기능들을 시연하면서 직접 보여드리고 질의응답을 끝으로 발표 마치겠습니다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9D443-7B78-46C9-8EE1-165D18092D0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397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첫 번째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저희의 고객인 </a:t>
            </a:r>
            <a:r>
              <a:rPr lang="en-US" altLang="ko-KR" baseline="0" dirty="0" smtClean="0"/>
              <a:t>PC</a:t>
            </a:r>
            <a:r>
              <a:rPr lang="ko-KR" altLang="en-US" baseline="0" dirty="0" smtClean="0"/>
              <a:t>방 사장님에 대한 분석입니다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저희에게 의뢰를 주신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방 사장님은 다음과 같이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방을 운영하셨습니다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왼쪽부터 첫 번째 사진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우선 현재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방의 크기가 크지 않았습니다</a:t>
            </a:r>
            <a:r>
              <a:rPr lang="en-US" altLang="ko-KR" dirty="0" smtClean="0"/>
              <a:t>. PC</a:t>
            </a:r>
            <a:r>
              <a:rPr lang="ko-KR" altLang="en-US" dirty="0" smtClean="0"/>
              <a:t>방은 컴퓨터가 </a:t>
            </a:r>
            <a:r>
              <a:rPr lang="en-US" altLang="ko-KR" dirty="0" smtClean="0"/>
              <a:t>6</a:t>
            </a:r>
            <a:r>
              <a:rPr lang="ko-KR" altLang="en-US" dirty="0" smtClean="0"/>
              <a:t>대가 있었고 주방과 휴식공간이 따로 있었습니다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6</a:t>
            </a:r>
            <a:r>
              <a:rPr lang="ko-KR" altLang="en-US" dirty="0" smtClean="0"/>
              <a:t>대가 있었지만 그 </a:t>
            </a:r>
            <a:r>
              <a:rPr lang="en-US" altLang="ko-KR" dirty="0" smtClean="0"/>
              <a:t>6</a:t>
            </a:r>
            <a:r>
              <a:rPr lang="ko-KR" altLang="en-US" dirty="0" smtClean="0"/>
              <a:t>대는 손님이 이용하는데 편안함을 느끼게 제공되었습니다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PC</a:t>
            </a:r>
            <a:r>
              <a:rPr lang="ko-KR" altLang="en-US" dirty="0" smtClean="0"/>
              <a:t>방의 크기가 작기 때문에 손님이 직접 요리를 해 먹거나 간단하게 사서 와서 먹습니다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PC</a:t>
            </a:r>
            <a:r>
              <a:rPr lang="ko-KR" altLang="en-US" dirty="0" smtClean="0"/>
              <a:t>방에 오기</a:t>
            </a:r>
            <a:r>
              <a:rPr lang="ko-KR" altLang="en-US" baseline="0" dirty="0" smtClean="0"/>
              <a:t> 전에 음식을 사서 올 수도 있겠지만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그것은 허용하지 않습니다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정책은 </a:t>
            </a:r>
            <a:r>
              <a:rPr lang="en-US" altLang="ko-KR" baseline="0" dirty="0" smtClean="0"/>
              <a:t>PC</a:t>
            </a:r>
            <a:r>
              <a:rPr lang="ko-KR" altLang="en-US" baseline="0" dirty="0" smtClean="0"/>
              <a:t>방 주인이 조금이라도 손님들이 컴퓨터에서 눈을 떼고 환기를 시켰으면 하는 바람으로 만들어진 것이라고 하셨습니다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 </a:t>
            </a:r>
            <a:r>
              <a:rPr lang="en-US" altLang="ko-KR" baseline="0" dirty="0" smtClean="0"/>
              <a:t>PC</a:t>
            </a:r>
            <a:r>
              <a:rPr lang="ko-KR" altLang="en-US" baseline="0" dirty="0" smtClean="0"/>
              <a:t>방 사장님은 </a:t>
            </a:r>
            <a:r>
              <a:rPr lang="ko-KR" altLang="en-US" baseline="0" dirty="0" err="1" smtClean="0"/>
              <a:t>셧다운제에</a:t>
            </a:r>
            <a:r>
              <a:rPr lang="ko-KR" altLang="en-US" baseline="0" dirty="0" smtClean="0"/>
              <a:t> 맞춰 퇴근을 하셨고 하루 영업을 마감하셨습니다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컴퓨터를 좋아하셔서 직접 관리하시기를 좋아하셨고 컴퓨터는 항상 최적의 상태로 관리되었습니다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9D443-7B78-46C9-8EE1-165D18092D0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7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이러한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방에서는 기존의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방 관리 프로그램처럼 많은 기능을 필요로 하지 않는다고 판단했습니다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그렇기에 이 많은 기능들은 다 걷어버리고</a:t>
            </a:r>
            <a:r>
              <a:rPr lang="en-US" altLang="ko-KR" dirty="0" smtClean="0"/>
              <a:t>,</a:t>
            </a:r>
            <a:endParaRPr lang="en-US" altLang="ko-KR" baseline="0" dirty="0" smtClean="0"/>
          </a:p>
          <a:p>
            <a:r>
              <a:rPr lang="ko-KR" altLang="en-US" baseline="0" dirty="0" smtClean="0"/>
              <a:t>순수한 몇몇 기능에만 집중하였습니다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9D443-7B78-46C9-8EE1-165D18092D0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632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프로그램을 개발하기</a:t>
            </a:r>
            <a:r>
              <a:rPr lang="ko-KR" altLang="en-US" baseline="0" dirty="0" smtClean="0"/>
              <a:t> 전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윈도우</a:t>
            </a:r>
            <a:r>
              <a:rPr lang="en-US" altLang="ko-KR" baseline="0" dirty="0" smtClean="0"/>
              <a:t>7 64</a:t>
            </a:r>
            <a:r>
              <a:rPr lang="ko-KR" altLang="en-US" baseline="0" dirty="0" smtClean="0"/>
              <a:t>비트 환경에서 이루어졌으며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err="1" smtClean="0"/>
              <a:t>이클립스를</a:t>
            </a:r>
            <a:r>
              <a:rPr lang="ko-KR" altLang="en-US" baseline="0" dirty="0" smtClean="0"/>
              <a:t> 사용하여 자바 언어로 개발하였습니다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Jdraw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UI</a:t>
            </a:r>
            <a:r>
              <a:rPr lang="ko-KR" altLang="en-US" baseline="0" dirty="0" smtClean="0"/>
              <a:t>를 구성할 때 사용하였고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데이터베이스는 무료로 제공되고 있는 </a:t>
            </a:r>
            <a:r>
              <a:rPr lang="ko-KR" altLang="en-US" baseline="0" dirty="0" err="1" smtClean="0"/>
              <a:t>오라클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11g</a:t>
            </a:r>
            <a:r>
              <a:rPr lang="ko-KR" altLang="en-US" baseline="0" dirty="0" smtClean="0"/>
              <a:t>버전을 사용하였습니다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집에서 수행할 때는 </a:t>
            </a:r>
            <a:r>
              <a:rPr lang="en-US" altLang="ko-KR" baseline="0" dirty="0" err="1" smtClean="0"/>
              <a:t>vmware</a:t>
            </a:r>
            <a:r>
              <a:rPr lang="ko-KR" altLang="en-US" baseline="0" dirty="0" smtClean="0"/>
              <a:t>로 데이터베이스를 구축하여 사용하였고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err="1" smtClean="0"/>
              <a:t>우분투</a:t>
            </a:r>
            <a:r>
              <a:rPr lang="ko-KR" altLang="en-US" baseline="0" dirty="0" smtClean="0"/>
              <a:t> 서버에 </a:t>
            </a:r>
            <a:r>
              <a:rPr lang="en-US" altLang="ko-KR" baseline="0" dirty="0" err="1" smtClean="0"/>
              <a:t>mysql</a:t>
            </a:r>
            <a:r>
              <a:rPr lang="ko-KR" altLang="en-US" baseline="0" dirty="0" smtClean="0"/>
              <a:t>을 설치하여 사용하였습니다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9D443-7B78-46C9-8EE1-165D18092D0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382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형께서 설명해주세요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9D443-7B78-46C9-8EE1-165D18092D0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66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err="1" smtClean="0"/>
              <a:t>이부분도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9D443-7B78-46C9-8EE1-165D18092D0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281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저희는 다양한 방법이 있겠지만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데이터베이스를 활용하여 진행하였습니다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데이터베이스는 단순히 사용정보를 저장하거나 회원정보를 저장하는 것이 아니라</a:t>
            </a:r>
            <a:endParaRPr lang="en-US" altLang="ko-KR" dirty="0" smtClean="0"/>
          </a:p>
          <a:p>
            <a:r>
              <a:rPr lang="en-US" altLang="ko-KR" dirty="0" smtClean="0"/>
              <a:t>PC</a:t>
            </a:r>
            <a:r>
              <a:rPr lang="ko-KR" altLang="en-US" dirty="0" smtClean="0"/>
              <a:t>이용 상태를 확인하는 것으로도 사용하였습니다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9D443-7B78-46C9-8EE1-165D18092D0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231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추가하시고 설명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핵심기능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9D443-7B78-46C9-8EE1-165D18092D0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766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FBD5-DBC5-4F98-9263-A3BEF788A62E}" type="datetime1">
              <a:rPr lang="ko-KR" altLang="en-US" smtClean="0"/>
              <a:pPr/>
              <a:t>2015-06-11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1DE4-E29F-44CA-8BD7-8DF74D324A32}" type="datetime1">
              <a:rPr lang="ko-KR" altLang="en-US" smtClean="0"/>
              <a:pPr/>
              <a:t>2015-06-11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A6FB-E085-42FF-B3FE-DB0097DE1BE1}" type="datetime1">
              <a:rPr lang="ko-KR" altLang="en-US" smtClean="0"/>
              <a:pPr/>
              <a:t>2015-06-11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3FB2E-9C0B-4B99-841D-F7D1155B2116}" type="datetime1">
              <a:rPr lang="ko-KR" altLang="en-US" smtClean="0"/>
              <a:pPr/>
              <a:t>2015-06-11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C949-F2CA-41E0-8A01-794664593296}" type="datetime1">
              <a:rPr lang="ko-KR" altLang="en-US" smtClean="0"/>
              <a:pPr/>
              <a:t>2015-06-11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CB46-8304-42D1-BFF7-47720DFF775A}" type="datetime1">
              <a:rPr lang="ko-KR" altLang="en-US" smtClean="0"/>
              <a:pPr/>
              <a:t>2015-06-11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9FAE-EB91-4A7C-998E-CFA25225A3F1}" type="datetime1">
              <a:rPr lang="ko-KR" altLang="en-US" smtClean="0"/>
              <a:pPr/>
              <a:t>2015-06-11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0FF5D-24B1-4C02-A595-961D816BEC33}" type="datetime1">
              <a:rPr lang="ko-KR" altLang="en-US" smtClean="0"/>
              <a:pPr/>
              <a:t>2015-06-11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207D-40DC-4902-8BF8-BEEE5041EFC4}" type="datetime1">
              <a:rPr lang="ko-KR" altLang="en-US" smtClean="0"/>
              <a:pPr/>
              <a:t>2015-06-11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fld id="{DCD10B14-80C0-4780-9E95-656F169694AE}" type="datetime1">
              <a:rPr lang="ko-KR" altLang="en-US" smtClean="0"/>
              <a:pPr/>
              <a:t>2015-06-11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00826" y="62865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fld id="{5650B6DD-11D8-4B5E-902D-735EF4041B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501090" y="6488668"/>
            <a:ext cx="642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  <a:t>/25</a:t>
            </a:r>
            <a:endParaRPr lang="ko-KR" altLang="en-US" sz="1400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b="1" dirty="0" smtClean="0">
                <a:latin typeface="HY견고딕" pitchFamily="18" charset="-127"/>
                <a:ea typeface="HY견고딕" pitchFamily="18" charset="-127"/>
              </a:rPr>
              <a:t>PC</a:t>
            </a:r>
            <a:r>
              <a:rPr lang="ko-KR" altLang="en-US" sz="5400" b="1" dirty="0" smtClean="0">
                <a:latin typeface="HY견고딕" pitchFamily="18" charset="-127"/>
                <a:ea typeface="HY견고딕" pitchFamily="18" charset="-127"/>
              </a:rPr>
              <a:t>방 관리 프로그램</a:t>
            </a:r>
            <a:endParaRPr lang="ko-KR" altLang="en-US" sz="54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75656" y="4437112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조</a:t>
            </a:r>
            <a:endParaRPr lang="en-US" altLang="ko-KR" sz="2800" dirty="0" smtClean="0">
              <a:latin typeface="HY견고딕" pitchFamily="18" charset="-127"/>
              <a:ea typeface="HY견고딕" pitchFamily="18" charset="-127"/>
            </a:endParaRPr>
          </a:p>
          <a:p>
            <a:pPr algn="r"/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발표자</a:t>
            </a:r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김진규</a:t>
            </a:r>
            <a:endParaRPr lang="en-US" altLang="ko-KR" sz="2800" dirty="0" smtClean="0">
              <a:latin typeface="HY견고딕" pitchFamily="18" charset="-127"/>
              <a:ea typeface="HY견고딕" pitchFamily="18" charset="-127"/>
            </a:endParaRPr>
          </a:p>
          <a:p>
            <a:pPr algn="r"/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국제인재능력개발</a:t>
            </a:r>
            <a:r>
              <a:rPr lang="ko-KR" altLang="en-US" sz="2800" dirty="0">
                <a:latin typeface="HY견고딕" pitchFamily="18" charset="-127"/>
                <a:ea typeface="HY견고딕" pitchFamily="18" charset="-127"/>
              </a:rPr>
              <a:t>원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429652" y="6429396"/>
            <a:ext cx="571504" cy="428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6794" y="2618483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통합 모델링 언어</a:t>
            </a:r>
            <a:r>
              <a:rPr lang="en-US" altLang="ko-KR" dirty="0" smtClean="0"/>
              <a:t>(UML)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68144" y="4005064"/>
            <a:ext cx="307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*UML(Unified Modeling Language)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8621"/>
            <a:ext cx="8712967" cy="60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96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0"/>
            <a:ext cx="856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94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사용자 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ko-KR" altLang="en-US" dirty="0" smtClean="0"/>
              <a:t>로그인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비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회원 가입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사용 요금정보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사용 중지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9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0138"/>
            <a:ext cx="9144000" cy="52778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-1"/>
            <a:ext cx="8229600" cy="78296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기능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(1/9)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82" y="928120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비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회원 로그인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7664" y="2718133"/>
            <a:ext cx="6470994" cy="283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980728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비회원 로그인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22572"/>
            <a:ext cx="9177750" cy="4026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"/>
            <a:ext cx="8229600" cy="78296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기능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(2/9)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95536" y="2852937"/>
            <a:ext cx="4007956" cy="27243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2572"/>
            <a:ext cx="9177751" cy="40267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2696" y="6184634"/>
            <a:ext cx="3583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카드보유</a:t>
            </a:r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1 ~ 20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번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95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980728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회원 로그인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084" y="1916832"/>
            <a:ext cx="9190834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"/>
            <a:ext cx="8229600" cy="78296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기능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(3/9)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659226" y="2924944"/>
            <a:ext cx="3873214" cy="2581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84" y="1916832"/>
            <a:ext cx="9190832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6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980728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회원 로그인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084" y="1916832"/>
            <a:ext cx="9190834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"/>
            <a:ext cx="8229600" cy="78296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기능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(4/9)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659226" y="2924944"/>
            <a:ext cx="3873214" cy="2581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85" y="1916832"/>
            <a:ext cx="9190835" cy="40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5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792"/>
            <a:ext cx="9144000" cy="5301208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5840"/>
            <a:ext cx="8229600" cy="5200323"/>
          </a:xfrm>
        </p:spPr>
        <p:txBody>
          <a:bodyPr/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67544" y="-1"/>
            <a:ext cx="8229600" cy="78296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기능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(5/9)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40" y="1566826"/>
            <a:ext cx="7674752" cy="528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5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01" y="1700808"/>
            <a:ext cx="9148801" cy="5157192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5840"/>
            <a:ext cx="8229600" cy="5200323"/>
          </a:xfrm>
        </p:spPr>
        <p:txBody>
          <a:bodyPr/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67544" y="-1"/>
            <a:ext cx="8229600" cy="78296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기능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(6/9)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572597" y="2897848"/>
            <a:ext cx="1224136" cy="531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01" y="1706374"/>
            <a:ext cx="9148801" cy="515162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563888" y="2906557"/>
            <a:ext cx="1143419" cy="531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78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목차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857892"/>
          </a:xfrm>
        </p:spPr>
        <p:txBody>
          <a:bodyPr>
            <a:noAutofit/>
          </a:bodyPr>
          <a:lstStyle/>
          <a:p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개발 필요성</a:t>
            </a:r>
            <a:endParaRPr lang="en-US" altLang="ko-KR" sz="28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개발 목적</a:t>
            </a:r>
            <a:endParaRPr lang="en-US" altLang="ko-KR" sz="28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개발 환경</a:t>
            </a:r>
            <a:endParaRPr lang="en-US" altLang="ko-KR" sz="28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2800" dirty="0" smtClean="0"/>
              <a:t>개발 일정</a:t>
            </a:r>
            <a:endParaRPr lang="en-US" altLang="ko-KR" sz="28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팀 소개 및 역할</a:t>
            </a:r>
            <a:endParaRPr lang="en-US" altLang="ko-KR" sz="28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프로그램 흐름도</a:t>
            </a:r>
            <a:endParaRPr lang="en-US" altLang="ko-KR" sz="2800" dirty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데이터베이스 설계</a:t>
            </a:r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>(ERD)</a:t>
            </a:r>
          </a:p>
          <a:p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통합 모델링 언어</a:t>
            </a:r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>(UML)</a:t>
            </a:r>
          </a:p>
          <a:p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기능</a:t>
            </a:r>
            <a:endParaRPr lang="en-US" altLang="ko-KR" sz="28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프로그램 시연</a:t>
            </a:r>
            <a:endParaRPr lang="en-US" altLang="ko-KR" sz="28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질의응</a:t>
            </a:r>
            <a:r>
              <a:rPr lang="ko-KR" altLang="en-US" sz="2800" dirty="0">
                <a:latin typeface="HY견고딕" pitchFamily="18" charset="-127"/>
                <a:ea typeface="HY견고딕" pitchFamily="18" charset="-127"/>
              </a:rPr>
              <a:t>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429652" y="6429396"/>
            <a:ext cx="571504" cy="428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52292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5840"/>
            <a:ext cx="8229600" cy="5200323"/>
          </a:xfrm>
        </p:spPr>
        <p:txBody>
          <a:bodyPr/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67544" y="-1"/>
            <a:ext cx="8229600" cy="78296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기능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(7/9)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5951802"/>
            <a:ext cx="1152128" cy="518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83768" y="350100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123</a:t>
            </a:r>
            <a:endParaRPr lang="ko-KR" altLang="en-US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83768" y="399577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123</a:t>
            </a:r>
            <a:endParaRPr lang="ko-KR" altLang="en-US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1" y="1628800"/>
            <a:ext cx="9144521" cy="52292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78746" y="5937988"/>
            <a:ext cx="1152128" cy="518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544921" y="349130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1q</a:t>
            </a:r>
            <a:endParaRPr lang="ko-KR" altLang="en-US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44921" y="400688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1q</a:t>
            </a:r>
            <a:endParaRPr lang="ko-KR" altLang="en-US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34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11" grpId="0"/>
      <p:bldP spid="13" grpId="0" animBg="1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980728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"/>
            <a:ext cx="8229600" cy="78296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기능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(8/9)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2856"/>
            <a:ext cx="9164718" cy="379064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148064" y="4814120"/>
            <a:ext cx="1440160" cy="518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53725" y="6114871"/>
            <a:ext cx="3583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카드보유</a:t>
            </a:r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1 ~ 20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번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9164718" cy="5229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8800"/>
            <a:ext cx="9164718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1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8" y="2708920"/>
            <a:ext cx="8736970" cy="3744416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832" y="1124744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요금 정보</a:t>
            </a:r>
            <a:endParaRPr lang="en-US" altLang="ko-KR" dirty="0" smtClean="0"/>
          </a:p>
          <a:p>
            <a:endParaRPr lang="en-US" altLang="ko-KR" sz="1600" dirty="0" smtClean="0"/>
          </a:p>
          <a:p>
            <a:r>
              <a:rPr lang="ko-KR" altLang="en-US" dirty="0" smtClean="0"/>
              <a:t>사용 중지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95302" y="6456371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&lt;PC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이용 화면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67544" y="-1"/>
            <a:ext cx="8229600" cy="78296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기능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(9/9)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관리자 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58924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PC </a:t>
            </a:r>
            <a:r>
              <a:rPr lang="ko-KR" altLang="en-US" dirty="0" smtClean="0"/>
              <a:t>사용 정보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회원 관리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카드 관리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결제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총 수입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10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70384"/>
            <a:ext cx="7257322" cy="5442992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6856" y="764704"/>
            <a:ext cx="8229600" cy="5670917"/>
          </a:xfrm>
        </p:spPr>
        <p:txBody>
          <a:bodyPr/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PC </a:t>
            </a:r>
            <a:r>
              <a:rPr lang="ko-KR" altLang="en-US" dirty="0" smtClean="0"/>
              <a:t>사용 정보</a:t>
            </a:r>
            <a:endParaRPr lang="en-US" altLang="ko-KR" dirty="0" smtClean="0"/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>
          <a:xfrm>
            <a:off x="6500826" y="6286520"/>
            <a:ext cx="2133600" cy="365125"/>
          </a:xfrm>
        </p:spPr>
        <p:txBody>
          <a:bodyPr/>
          <a:lstStyle/>
          <a:p>
            <a:fld id="{5650B6DD-11D8-4B5E-902D-735EF4041B95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467544" y="-1"/>
            <a:ext cx="8229600" cy="692697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기능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(1/5)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827582" y="1370384"/>
            <a:ext cx="7257324" cy="5442992"/>
            <a:chOff x="2933375" y="1925014"/>
            <a:chExt cx="7257324" cy="544299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3376" y="1925014"/>
              <a:ext cx="7257323" cy="5442992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2933375" y="2462358"/>
              <a:ext cx="20882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사용자</a:t>
              </a:r>
              <a:r>
                <a:rPr lang="en-US" altLang="ko-KR" sz="28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,</a:t>
              </a:r>
            </a:p>
            <a:p>
              <a:r>
                <a:rPr lang="en-US" altLang="ko-KR" sz="28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PC </a:t>
              </a:r>
              <a:r>
                <a:rPr lang="ko-KR" altLang="en-US" sz="2800" dirty="0" err="1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사용중</a:t>
              </a:r>
              <a:endParaRPr lang="ko-KR" altLang="en-US" sz="28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805585" y="2542212"/>
              <a:ext cx="1152128" cy="887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29903" y="1363217"/>
            <a:ext cx="7276018" cy="5450159"/>
            <a:chOff x="829903" y="1363217"/>
            <a:chExt cx="7276018" cy="5450159"/>
          </a:xfrm>
        </p:grpSpPr>
        <p:grpSp>
          <p:nvGrpSpPr>
            <p:cNvPr id="5" name="그룹 4"/>
            <p:cNvGrpSpPr/>
            <p:nvPr/>
          </p:nvGrpSpPr>
          <p:grpSpPr>
            <a:xfrm>
              <a:off x="829903" y="1363217"/>
              <a:ext cx="7276018" cy="5450159"/>
              <a:chOff x="4142130" y="4132920"/>
              <a:chExt cx="7276018" cy="5450159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2130" y="4132920"/>
                <a:ext cx="7276018" cy="5450159"/>
              </a:xfrm>
              <a:prstGeom prst="rect">
                <a:avLst/>
              </a:prstGeom>
            </p:spPr>
          </p:pic>
          <p:sp>
            <p:nvSpPr>
              <p:cNvPr id="12" name="직사각형 11"/>
              <p:cNvSpPr/>
              <p:nvPr/>
            </p:nvSpPr>
            <p:spPr>
              <a:xfrm>
                <a:off x="4331386" y="4624210"/>
                <a:ext cx="1401310" cy="12778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폭발 1 7"/>
            <p:cNvSpPr/>
            <p:nvPr/>
          </p:nvSpPr>
          <p:spPr>
            <a:xfrm>
              <a:off x="3298861" y="1745886"/>
              <a:ext cx="746850" cy="730480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클릭</a:t>
              </a:r>
              <a:endParaRPr lang="ko-KR" altLang="en-US" b="1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rcRect t="2429" r="786" b="2179"/>
          <a:stretch/>
        </p:blipFill>
        <p:spPr>
          <a:xfrm>
            <a:off x="824242" y="1363217"/>
            <a:ext cx="7260664" cy="54343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889427" y="2111126"/>
            <a:ext cx="31629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맑은 고딕" panose="020B0503020000020004" pitchFamily="50" charset="-127"/>
              </a:rPr>
              <a:t>∙ </a:t>
            </a:r>
            <a:r>
              <a:rPr lang="en-US" altLang="ko-KR" sz="28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sz="28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분당</a:t>
            </a:r>
            <a:r>
              <a:rPr lang="en-US" altLang="ko-KR" sz="28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28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100</a:t>
            </a:r>
            <a:r>
              <a:rPr lang="ko-KR" altLang="en-US" sz="28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</a:t>
            </a:r>
            <a:endParaRPr lang="en-US" altLang="ko-KR" sz="2800" dirty="0" smtClean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800" dirty="0">
                <a:solidFill>
                  <a:srgbClr val="FF0000"/>
                </a:solidFill>
                <a:latin typeface="맑은 고딕" panose="020B0503020000020004" pitchFamily="50" charset="-127"/>
              </a:rPr>
              <a:t>∙ </a:t>
            </a:r>
            <a:r>
              <a:rPr lang="en-US" altLang="ko-KR" sz="28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60</a:t>
            </a:r>
            <a:r>
              <a:rPr lang="ko-KR" altLang="en-US" sz="28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</a:t>
            </a:r>
            <a:r>
              <a:rPr lang="en-US" altLang="ko-KR" sz="28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1000</a:t>
            </a:r>
            <a:r>
              <a:rPr lang="ko-KR" altLang="en-US" sz="28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   </a:t>
            </a:r>
            <a:endParaRPr lang="en-US" altLang="ko-KR" sz="2800" dirty="0" smtClean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8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(</a:t>
            </a:r>
            <a:r>
              <a:rPr lang="ko-KR" altLang="en-US" sz="28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기본요금</a:t>
            </a:r>
            <a:r>
              <a:rPr lang="en-US" altLang="ko-KR" sz="28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589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6856" y="620688"/>
            <a:ext cx="8229600" cy="5670917"/>
          </a:xfrm>
        </p:spPr>
        <p:txBody>
          <a:bodyPr/>
          <a:lstStyle/>
          <a:p>
            <a:r>
              <a:rPr lang="ko-KR" altLang="en-US" dirty="0" smtClean="0"/>
              <a:t>회원 관리</a:t>
            </a:r>
            <a:endParaRPr lang="en-US" altLang="ko-KR" dirty="0" smtClean="0"/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>
          <a:xfrm>
            <a:off x="6500826" y="6286520"/>
            <a:ext cx="2133600" cy="365125"/>
          </a:xfrm>
        </p:spPr>
        <p:txBody>
          <a:bodyPr/>
          <a:lstStyle/>
          <a:p>
            <a:fld id="{5650B6DD-11D8-4B5E-902D-735EF4041B95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467544" y="-1"/>
            <a:ext cx="8229600" cy="692697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기능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(2/5)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83568" y="1394615"/>
            <a:ext cx="7416824" cy="5445224"/>
            <a:chOff x="683568" y="1394615"/>
            <a:chExt cx="7416824" cy="544522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394615"/>
              <a:ext cx="7416824" cy="5445224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908301" y="5067766"/>
              <a:ext cx="648072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727"/>
            <a:ext cx="9144000" cy="558011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462" y="2294926"/>
            <a:ext cx="4888370" cy="392415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383787" y="1585295"/>
            <a:ext cx="756165" cy="259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9727"/>
            <a:ext cx="9144000" cy="558011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4183573" y="1595288"/>
            <a:ext cx="756165" cy="259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24315" y="2182064"/>
            <a:ext cx="7840173" cy="173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4" y="1276921"/>
            <a:ext cx="9133466" cy="556291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149936" y="2194779"/>
            <a:ext cx="7840173" cy="173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718297" y="3880444"/>
            <a:ext cx="612149" cy="268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59727"/>
            <a:ext cx="9144000" cy="5580112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315443" y="4191658"/>
            <a:ext cx="472581" cy="245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59727"/>
            <a:ext cx="9144000" cy="55801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4" y="1264303"/>
            <a:ext cx="9133466" cy="5575536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01243" y="1935302"/>
            <a:ext cx="1023072" cy="917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5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32" grpId="0" animBg="1"/>
      <p:bldP spid="35" grpId="0" animBg="1"/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6856" y="620688"/>
            <a:ext cx="8229600" cy="5670917"/>
          </a:xfrm>
        </p:spPr>
        <p:txBody>
          <a:bodyPr/>
          <a:lstStyle/>
          <a:p>
            <a:r>
              <a:rPr lang="ko-KR" altLang="en-US" dirty="0" smtClean="0"/>
              <a:t>카드 관리</a:t>
            </a:r>
            <a:endParaRPr lang="en-US" altLang="ko-KR" dirty="0" smtClean="0"/>
          </a:p>
        </p:txBody>
      </p: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467544" y="-1"/>
            <a:ext cx="8229600" cy="692697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기능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(3/5)</a:t>
            </a:r>
            <a:endParaRPr lang="ko-KR" altLang="en-US" dirty="0"/>
          </a:p>
        </p:txBody>
      </p:sp>
      <p:sp>
        <p:nvSpPr>
          <p:cNvPr id="22" name="슬라이드 번호 개체 틀 27"/>
          <p:cNvSpPr>
            <a:spLocks noGrp="1"/>
          </p:cNvSpPr>
          <p:nvPr>
            <p:ph type="sldNum" sz="quarter" idx="12"/>
          </p:nvPr>
        </p:nvSpPr>
        <p:spPr>
          <a:xfrm>
            <a:off x="6500826" y="6286520"/>
            <a:ext cx="2133600" cy="365125"/>
          </a:xfrm>
        </p:spPr>
        <p:txBody>
          <a:bodyPr/>
          <a:lstStyle/>
          <a:p>
            <a:r>
              <a:rPr lang="en-US" altLang="ko-KR" dirty="0" smtClean="0"/>
              <a:t>23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1499"/>
            <a:ext cx="7530752" cy="564806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449529" y="5013176"/>
            <a:ext cx="654333" cy="269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692" y="1191499"/>
            <a:ext cx="4171786" cy="556238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275169" y="1191499"/>
            <a:ext cx="4143965" cy="5525287"/>
            <a:chOff x="2314830" y="1190110"/>
            <a:chExt cx="4143965" cy="552528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4830" y="1190110"/>
              <a:ext cx="4143965" cy="5525287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3491880" y="1663337"/>
              <a:ext cx="864096" cy="3975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37" y="1191499"/>
            <a:ext cx="4165296" cy="55537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2252" y="1204072"/>
            <a:ext cx="4152673" cy="55368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2553145" y="3240122"/>
            <a:ext cx="3748619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3492" y="1191499"/>
            <a:ext cx="4185304" cy="558040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4402809" y="1687865"/>
            <a:ext cx="836023" cy="398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4782" y="1191160"/>
            <a:ext cx="4185557" cy="558074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4776" y="1203175"/>
            <a:ext cx="4176545" cy="556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8" grpId="0" animBg="1"/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6856" y="620688"/>
            <a:ext cx="8229600" cy="5670917"/>
          </a:xfrm>
        </p:spPr>
        <p:txBody>
          <a:bodyPr/>
          <a:lstStyle/>
          <a:p>
            <a:r>
              <a:rPr lang="ko-KR" altLang="en-US" dirty="0" smtClean="0"/>
              <a:t>결제</a:t>
            </a:r>
            <a:endParaRPr lang="en-US" altLang="ko-KR" dirty="0" smtClean="0"/>
          </a:p>
        </p:txBody>
      </p: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467544" y="-1"/>
            <a:ext cx="8229600" cy="692697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기능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(4/5)</a:t>
            </a:r>
            <a:endParaRPr lang="ko-KR" altLang="en-US" dirty="0"/>
          </a:p>
        </p:txBody>
      </p:sp>
      <p:sp>
        <p:nvSpPr>
          <p:cNvPr id="22" name="슬라이드 번호 개체 틀 27"/>
          <p:cNvSpPr>
            <a:spLocks noGrp="1"/>
          </p:cNvSpPr>
          <p:nvPr>
            <p:ph type="sldNum" sz="quarter" idx="12"/>
          </p:nvPr>
        </p:nvSpPr>
        <p:spPr>
          <a:xfrm>
            <a:off x="6500826" y="6286520"/>
            <a:ext cx="2133600" cy="365125"/>
          </a:xfrm>
        </p:spPr>
        <p:txBody>
          <a:bodyPr/>
          <a:lstStyle/>
          <a:p>
            <a:r>
              <a:rPr lang="en-US" altLang="ko-KR" dirty="0" smtClean="0"/>
              <a:t>23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240478"/>
            <a:ext cx="7497349" cy="562301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53712" y="5390634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240478"/>
            <a:ext cx="7497349" cy="562301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483768" y="1844824"/>
            <a:ext cx="1296144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59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6856" y="620688"/>
            <a:ext cx="8229600" cy="5670917"/>
          </a:xfrm>
        </p:spPr>
        <p:txBody>
          <a:bodyPr/>
          <a:lstStyle/>
          <a:p>
            <a:r>
              <a:rPr lang="ko-KR" altLang="en-US" dirty="0" smtClean="0"/>
              <a:t>총 수익</a:t>
            </a:r>
            <a:endParaRPr lang="en-US" altLang="ko-KR" dirty="0" smtClean="0"/>
          </a:p>
        </p:txBody>
      </p: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467544" y="-1"/>
            <a:ext cx="8229600" cy="692697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기능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(5/5)</a:t>
            </a:r>
            <a:endParaRPr lang="ko-KR" altLang="en-US" dirty="0"/>
          </a:p>
        </p:txBody>
      </p:sp>
      <p:sp>
        <p:nvSpPr>
          <p:cNvPr id="22" name="슬라이드 번호 개체 틀 27"/>
          <p:cNvSpPr>
            <a:spLocks noGrp="1"/>
          </p:cNvSpPr>
          <p:nvPr>
            <p:ph type="sldNum" sz="quarter" idx="12"/>
          </p:nvPr>
        </p:nvSpPr>
        <p:spPr>
          <a:xfrm>
            <a:off x="6500826" y="6286520"/>
            <a:ext cx="2133600" cy="365125"/>
          </a:xfrm>
        </p:spPr>
        <p:txBody>
          <a:bodyPr/>
          <a:lstStyle/>
          <a:p>
            <a:r>
              <a:rPr lang="en-US" altLang="ko-KR" dirty="0" smtClean="0"/>
              <a:t>23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04116"/>
            <a:ext cx="7538512" cy="565388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466947" y="5381925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55575" y="6569968"/>
            <a:ext cx="711371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177" y="1212825"/>
            <a:ext cx="9144000" cy="565388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1520" y="6295229"/>
            <a:ext cx="864096" cy="414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7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264318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6600" dirty="0" smtClean="0"/>
              <a:t>프로그램 시연</a:t>
            </a:r>
            <a:endParaRPr lang="ko-KR" altLang="en-US" sz="6600" dirty="0"/>
          </a:p>
        </p:txBody>
      </p:sp>
      <p:sp>
        <p:nvSpPr>
          <p:cNvPr id="5" name="직사각형 4"/>
          <p:cNvSpPr/>
          <p:nvPr/>
        </p:nvSpPr>
        <p:spPr>
          <a:xfrm>
            <a:off x="8429652" y="6429396"/>
            <a:ext cx="571504" cy="428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개발 필요성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026" name="Picture 2" descr="C:\Documents and Settings\abc com\바탕 화면\20150114043732_etj6vwO5_XN7RLZF6wy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68" y="1071546"/>
            <a:ext cx="2751936" cy="2500330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714884"/>
            <a:ext cx="3865129" cy="214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57950" y="2428868"/>
            <a:ext cx="2643174" cy="2208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14876" y="4648249"/>
            <a:ext cx="3500462" cy="2209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1142984"/>
            <a:ext cx="3643338" cy="2441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00364" y="3357562"/>
            <a:ext cx="1983977" cy="200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33867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00034" y="264318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6600" dirty="0" smtClean="0"/>
              <a:t>질의응답</a:t>
            </a:r>
            <a:endParaRPr lang="ko-KR" altLang="en-US" sz="6600" dirty="0"/>
          </a:p>
        </p:txBody>
      </p:sp>
      <p:sp>
        <p:nvSpPr>
          <p:cNvPr id="7" name="직사각형 6"/>
          <p:cNvSpPr/>
          <p:nvPr/>
        </p:nvSpPr>
        <p:spPr>
          <a:xfrm>
            <a:off x="8429652" y="6429396"/>
            <a:ext cx="571504" cy="428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00034" y="264318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6600" dirty="0" smtClean="0"/>
              <a:t>감사합니다</a:t>
            </a:r>
            <a:r>
              <a:rPr lang="en-US" altLang="ko-KR" sz="6600" dirty="0" smtClean="0"/>
              <a:t>.</a:t>
            </a:r>
            <a:endParaRPr lang="ko-KR" altLang="en-US" sz="6600" dirty="0"/>
          </a:p>
        </p:txBody>
      </p:sp>
      <p:sp>
        <p:nvSpPr>
          <p:cNvPr id="4" name="직사각형 3"/>
          <p:cNvSpPr/>
          <p:nvPr/>
        </p:nvSpPr>
        <p:spPr>
          <a:xfrm>
            <a:off x="8429652" y="6429396"/>
            <a:ext cx="571504" cy="428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Documents and Settings\abc com\바탕 화면\피풀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00108"/>
            <a:ext cx="7215206" cy="4394764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개발 목적</a:t>
            </a:r>
            <a:endParaRPr lang="ko-KR" altLang="en-US" dirty="0"/>
          </a:p>
        </p:txBody>
      </p:sp>
      <p:pic>
        <p:nvPicPr>
          <p:cNvPr id="1026" name="Picture 2" descr="C:\Documents and Settings\abc com\바탕 화면\사용자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900" y="3474372"/>
            <a:ext cx="5500694" cy="295502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286644" y="1643050"/>
            <a:ext cx="1643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관리자</a:t>
            </a:r>
            <a:endParaRPr lang="en-US" altLang="ko-KR" sz="3200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스마트 </a:t>
            </a: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PC</a:t>
            </a: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관리</a:t>
            </a: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8801" y="6072206"/>
            <a:ext cx="16645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사용자</a:t>
            </a:r>
            <a:endParaRPr lang="en-US" altLang="ko-KR" sz="3200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200" dirty="0" err="1" smtClean="0">
                <a:latin typeface="HY견고딕" pitchFamily="18" charset="-127"/>
                <a:ea typeface="HY견고딕" pitchFamily="18" charset="-127"/>
              </a:rPr>
              <a:t>넷커맨더</a:t>
            </a: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)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개발 환경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924481"/>
              </p:ext>
            </p:extLst>
          </p:nvPr>
        </p:nvGraphicFramePr>
        <p:xfrm>
          <a:off x="571472" y="1124745"/>
          <a:ext cx="8143932" cy="5161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406"/>
                <a:gridCol w="5503526"/>
              </a:tblGrid>
              <a:tr h="553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HY견고딕" pitchFamily="18" charset="-127"/>
                          <a:ea typeface="HY견고딕" pitchFamily="18" charset="-127"/>
                        </a:rPr>
                        <a:t>구   분</a:t>
                      </a:r>
                      <a:endParaRPr lang="ko-KR" altLang="en-US" sz="20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HY견고딕" pitchFamily="18" charset="-127"/>
                          <a:ea typeface="HY견고딕" pitchFamily="18" charset="-127"/>
                        </a:rPr>
                        <a:t>내               용</a:t>
                      </a:r>
                      <a:endParaRPr lang="ko-KR" altLang="en-US" sz="20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/>
                </a:tc>
              </a:tr>
              <a:tr h="553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HY견고딕" pitchFamily="18" charset="-127"/>
                          <a:ea typeface="HY견고딕" pitchFamily="18" charset="-127"/>
                        </a:rPr>
                        <a:t>OS</a:t>
                      </a:r>
                      <a:endParaRPr lang="ko-KR" altLang="en-US" sz="1800" b="1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HY견고딕" pitchFamily="18" charset="-127"/>
                          <a:ea typeface="HY견고딕" pitchFamily="18" charset="-127"/>
                        </a:rPr>
                        <a:t>Window</a:t>
                      </a:r>
                      <a:r>
                        <a:rPr lang="en-US" altLang="ko-KR" sz="2000" baseline="0" dirty="0" smtClean="0">
                          <a:latin typeface="HY견고딕" pitchFamily="18" charset="-127"/>
                          <a:ea typeface="HY견고딕" pitchFamily="18" charset="-127"/>
                        </a:rPr>
                        <a:t> 7</a:t>
                      </a:r>
                      <a:r>
                        <a:rPr lang="en-US" altLang="ko-KR" sz="1800" baseline="0" dirty="0" smtClean="0">
                          <a:latin typeface="HY견고딕" pitchFamily="18" charset="-127"/>
                          <a:ea typeface="HY견고딕" pitchFamily="18" charset="-127"/>
                        </a:rPr>
                        <a:t>(64bit)</a:t>
                      </a:r>
                      <a:endParaRPr lang="ko-KR" altLang="en-US" sz="18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HY견고딕" pitchFamily="18" charset="-127"/>
                          <a:ea typeface="HY견고딕" pitchFamily="18" charset="-127"/>
                        </a:rPr>
                        <a:t>Language</a:t>
                      </a:r>
                      <a:endParaRPr lang="ko-KR" altLang="en-US" sz="1800" b="1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HY견고딕" pitchFamily="18" charset="-127"/>
                          <a:ea typeface="HY견고딕" pitchFamily="18" charset="-127"/>
                        </a:rPr>
                        <a:t>JAVA</a:t>
                      </a:r>
                      <a:r>
                        <a:rPr lang="en-US" altLang="ko-KR" sz="1800" dirty="0" smtClean="0"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en-US" altLang="ko-KR" sz="1800" dirty="0" err="1" smtClean="0">
                          <a:latin typeface="HY견고딕" pitchFamily="18" charset="-127"/>
                          <a:ea typeface="HY견고딕" pitchFamily="18" charset="-127"/>
                        </a:rPr>
                        <a:t>jdk</a:t>
                      </a:r>
                      <a:r>
                        <a:rPr lang="en-US" altLang="ko-KR" sz="1800" dirty="0" smtClean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en-US" altLang="ko-KR" sz="1800" baseline="0" dirty="0" smtClean="0">
                          <a:latin typeface="HY견고딕" pitchFamily="18" charset="-127"/>
                          <a:ea typeface="HY견고딕" pitchFamily="18" charset="-127"/>
                        </a:rPr>
                        <a:t>1.8.0_40</a:t>
                      </a:r>
                      <a:r>
                        <a:rPr lang="en-US" altLang="ko-KR" sz="1800" dirty="0" smtClean="0"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  <a:endParaRPr lang="ko-KR" altLang="en-US" sz="18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13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HY견고딕" pitchFamily="18" charset="-127"/>
                          <a:ea typeface="HY견고딕" pitchFamily="18" charset="-127"/>
                        </a:rPr>
                        <a:t>Tools</a:t>
                      </a:r>
                      <a:endParaRPr lang="ko-KR" altLang="en-US" sz="1800" b="1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HY견고딕" pitchFamily="18" charset="-127"/>
                          <a:ea typeface="HY견고딕" pitchFamily="18" charset="-127"/>
                        </a:rPr>
                        <a:t>Eclipse</a:t>
                      </a:r>
                    </a:p>
                    <a:p>
                      <a:pPr algn="ctr" latinLnBrk="1"/>
                      <a:r>
                        <a:rPr lang="en-US" altLang="ko-KR" sz="1800" dirty="0" smtClean="0"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Luna Service Release 2 (4.4.2)</a:t>
                      </a:r>
                      <a:r>
                        <a:rPr lang="en-US" altLang="ko-KR" sz="1800" dirty="0" smtClean="0"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  <a:endParaRPr lang="ko-KR" altLang="en-US" sz="18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793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>
                          <a:latin typeface="HY견고딕" pitchFamily="18" charset="-127"/>
                          <a:ea typeface="HY견고딕" pitchFamily="18" charset="-127"/>
                        </a:rPr>
                        <a:t>Jdraw</a:t>
                      </a:r>
                      <a:r>
                        <a:rPr lang="en-US" altLang="ko-KR" sz="1800" dirty="0" smtClean="0">
                          <a:latin typeface="HY견고딕" pitchFamily="18" charset="-127"/>
                          <a:ea typeface="HY견고딕" pitchFamily="18" charset="-127"/>
                        </a:rPr>
                        <a:t>(v1.5)</a:t>
                      </a:r>
                      <a:endParaRPr lang="ko-KR" altLang="en-US" sz="20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HY견고딕" pitchFamily="18" charset="-127"/>
                          <a:ea typeface="HY견고딕" pitchFamily="18" charset="-127"/>
                        </a:rPr>
                        <a:t>Database</a:t>
                      </a:r>
                      <a:endParaRPr lang="ko-KR" altLang="en-US" sz="1800" b="1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HY견고딕" pitchFamily="18" charset="-127"/>
                          <a:ea typeface="HY견고딕" pitchFamily="18" charset="-127"/>
                        </a:rPr>
                        <a:t>Oracle</a:t>
                      </a:r>
                    </a:p>
                    <a:p>
                      <a:pPr algn="ctr" latinLnBrk="1"/>
                      <a:r>
                        <a:rPr lang="en-US" altLang="ko-KR" sz="1800" baseline="0" dirty="0" smtClean="0">
                          <a:latin typeface="HY견고딕" pitchFamily="18" charset="-127"/>
                          <a:ea typeface="HY견고딕" pitchFamily="18" charset="-127"/>
                        </a:rPr>
                        <a:t>(11g Enterprise Edition Release 11.2.0.1.0)</a:t>
                      </a:r>
                      <a:endParaRPr lang="ko-KR" altLang="en-US" sz="18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30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HY견고딕" pitchFamily="18" charset="-127"/>
                          <a:ea typeface="HY견고딕" pitchFamily="18" charset="-127"/>
                        </a:rPr>
                        <a:t>VMware</a:t>
                      </a:r>
                      <a:endParaRPr lang="ko-KR" altLang="en-US" sz="1800" b="1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err="1" smtClean="0">
                          <a:latin typeface="HY견고딕" pitchFamily="18" charset="-127"/>
                          <a:ea typeface="HY견고딕" pitchFamily="18" charset="-127"/>
                        </a:rPr>
                        <a:t>Vmware</a:t>
                      </a:r>
                      <a:r>
                        <a:rPr lang="en-US" altLang="ko-KR" sz="2000" dirty="0" smtClean="0">
                          <a:latin typeface="HY견고딕" pitchFamily="18" charset="-127"/>
                          <a:ea typeface="HY견고딕" pitchFamily="18" charset="-127"/>
                        </a:rPr>
                        <a:t> Player</a:t>
                      </a:r>
                      <a:r>
                        <a:rPr lang="en-US" altLang="ko-KR" sz="1800" dirty="0" smtClean="0">
                          <a:latin typeface="HY견고딕" pitchFamily="18" charset="-127"/>
                          <a:ea typeface="HY견고딕" pitchFamily="18" charset="-127"/>
                        </a:rPr>
                        <a:t>(3.1.3)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424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HY견고딕" pitchFamily="18" charset="-127"/>
                          <a:ea typeface="HY견고딕" pitchFamily="18" charset="-127"/>
                        </a:rPr>
                        <a:t>Ubuntu(10.04.4_server</a:t>
                      </a:r>
                      <a:r>
                        <a:rPr lang="en-US" altLang="ko-KR" sz="1800" baseline="0" dirty="0" smtClean="0">
                          <a:latin typeface="HY견고딕" pitchFamily="18" charset="-127"/>
                          <a:ea typeface="HY견고딕" pitchFamily="18" charset="-127"/>
                        </a:rPr>
                        <a:t>_64bit)</a:t>
                      </a:r>
                      <a:endParaRPr lang="ko-KR" altLang="en-US" sz="18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/>
                </a:tc>
              </a:tr>
              <a:tr h="47930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HY견고딕" pitchFamily="18" charset="-127"/>
                          <a:ea typeface="HY견고딕" pitchFamily="18" charset="-127"/>
                        </a:rPr>
                        <a:t>MySQL</a:t>
                      </a:r>
                      <a:r>
                        <a:rPr lang="en-US" altLang="ko-KR" sz="1800" dirty="0" smtClean="0">
                          <a:latin typeface="HY견고딕" pitchFamily="18" charset="-127"/>
                          <a:ea typeface="HY견고딕" pitchFamily="18" charset="-127"/>
                        </a:rPr>
                        <a:t>(5.1.73)</a:t>
                      </a:r>
                      <a:endParaRPr lang="ko-KR" altLang="en-US" sz="1800" dirty="0" smtClean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포인트가 5개인 별 48"/>
          <p:cNvSpPr/>
          <p:nvPr/>
        </p:nvSpPr>
        <p:spPr>
          <a:xfrm>
            <a:off x="31901" y="3898550"/>
            <a:ext cx="1563532" cy="1388265"/>
          </a:xfrm>
          <a:prstGeom prst="star5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포인트가 5개인 별 1"/>
          <p:cNvSpPr/>
          <p:nvPr/>
        </p:nvSpPr>
        <p:spPr>
          <a:xfrm>
            <a:off x="31901" y="1433952"/>
            <a:ext cx="1563532" cy="1388265"/>
          </a:xfrm>
          <a:prstGeom prst="star5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오른쪽 화살표 43"/>
          <p:cNvSpPr/>
          <p:nvPr/>
        </p:nvSpPr>
        <p:spPr>
          <a:xfrm>
            <a:off x="1600200" y="755075"/>
            <a:ext cx="7429500" cy="757233"/>
          </a:xfrm>
          <a:prstGeom prst="rightArrow">
            <a:avLst/>
          </a:prstGeom>
          <a:gradFill flip="none" rotWithShape="1">
            <a:gsLst>
              <a:gs pos="18000">
                <a:srgbClr val="4F81BD">
                  <a:shade val="30000"/>
                  <a:satMod val="115000"/>
                  <a:alpha val="18000"/>
                </a:srgbClr>
              </a:gs>
              <a:gs pos="50000">
                <a:srgbClr val="4F81BD">
                  <a:shade val="67500"/>
                  <a:satMod val="115000"/>
                </a:srgbClr>
              </a:gs>
              <a:gs pos="100000">
                <a:srgbClr val="4F81BD">
                  <a:shade val="100000"/>
                  <a:satMod val="115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TextBox 198"/>
          <p:cNvSpPr txBox="1"/>
          <p:nvPr/>
        </p:nvSpPr>
        <p:spPr>
          <a:xfrm>
            <a:off x="3581399" y="964624"/>
            <a:ext cx="1485900" cy="3143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TextBox 286"/>
          <p:cNvSpPr txBox="1"/>
          <p:nvPr/>
        </p:nvSpPr>
        <p:spPr>
          <a:xfrm>
            <a:off x="2343149" y="964625"/>
            <a:ext cx="1485900" cy="33813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" name="TextBox 286"/>
          <p:cNvSpPr txBox="1"/>
          <p:nvPr/>
        </p:nvSpPr>
        <p:spPr>
          <a:xfrm>
            <a:off x="1600199" y="964625"/>
            <a:ext cx="1485900" cy="33813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 smtClean="0">
                <a:solidFill>
                  <a:sysClr val="windowText" lastClr="000000"/>
                </a:solidFill>
                <a:latin typeface="맑은 고딕"/>
                <a:ea typeface="맑은 고딕"/>
              </a:rPr>
              <a:t>5</a:t>
            </a:r>
            <a:r>
              <a:rPr kumimoji="0" lang="en-US" altLang="ko-KR" sz="12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(3w)</a:t>
            </a:r>
            <a:endParaRPr kumimoji="0" lang="ko-KR" altLang="en-US" sz="1200" b="1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TextBox 286"/>
          <p:cNvSpPr txBox="1"/>
          <p:nvPr/>
        </p:nvSpPr>
        <p:spPr>
          <a:xfrm>
            <a:off x="3086099" y="964625"/>
            <a:ext cx="1485900" cy="33813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5(4w)</a:t>
            </a:r>
            <a:endParaRPr kumimoji="0" lang="ko-KR" altLang="en-US" sz="1200" b="1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TextBox 286"/>
          <p:cNvSpPr txBox="1"/>
          <p:nvPr/>
        </p:nvSpPr>
        <p:spPr>
          <a:xfrm>
            <a:off x="4857752" y="964625"/>
            <a:ext cx="1485900" cy="33813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6(1w)</a:t>
            </a:r>
            <a:endParaRPr kumimoji="0" lang="ko-KR" altLang="en-US" sz="1200" b="1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TextBox 286"/>
          <p:cNvSpPr txBox="1"/>
          <p:nvPr/>
        </p:nvSpPr>
        <p:spPr>
          <a:xfrm>
            <a:off x="7158066" y="964625"/>
            <a:ext cx="1485900" cy="33813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6(2w)</a:t>
            </a:r>
            <a:endParaRPr kumimoji="0" lang="ko-KR" altLang="en-US" sz="1200" b="1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TextBox 215"/>
          <p:cNvSpPr txBox="1"/>
          <p:nvPr/>
        </p:nvSpPr>
        <p:spPr>
          <a:xfrm>
            <a:off x="79041" y="1323159"/>
            <a:ext cx="1485900" cy="164307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1600" kern="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자료수집</a:t>
            </a:r>
            <a:endParaRPr lang="ko-KR" altLang="en-US" sz="1050" kern="0" dirty="0" smtClean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215"/>
          <p:cNvSpPr txBox="1"/>
          <p:nvPr/>
        </p:nvSpPr>
        <p:spPr>
          <a:xfrm>
            <a:off x="114299" y="2969653"/>
            <a:ext cx="1485900" cy="33623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 algn="ctr" latinLnBrk="0">
              <a:defRPr/>
            </a:pPr>
            <a:r>
              <a:rPr lang="ko-KR" altLang="en-US" sz="1400" kern="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개발</a:t>
            </a:r>
            <a:endParaRPr lang="en-US" altLang="ko-KR" sz="1400" kern="0" dirty="0" smtClean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ctr" latinLnBrk="0">
              <a:defRPr/>
            </a:pPr>
            <a:r>
              <a:rPr lang="en-US" altLang="ko-KR" sz="1400" kern="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kern="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1400" kern="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kern="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1400" kern="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086099" y="1302758"/>
            <a:ext cx="0" cy="502920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15" name="직선 연결선 14"/>
          <p:cNvCxnSpPr/>
          <p:nvPr/>
        </p:nvCxnSpPr>
        <p:spPr>
          <a:xfrm>
            <a:off x="4571999" y="1302758"/>
            <a:ext cx="0" cy="502920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16" name="직선 연결선 15"/>
          <p:cNvCxnSpPr/>
          <p:nvPr/>
        </p:nvCxnSpPr>
        <p:spPr>
          <a:xfrm>
            <a:off x="6715140" y="1302758"/>
            <a:ext cx="0" cy="502920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18" name="직선 연결선 17"/>
          <p:cNvCxnSpPr/>
          <p:nvPr/>
        </p:nvCxnSpPr>
        <p:spPr>
          <a:xfrm>
            <a:off x="1600199" y="2972013"/>
            <a:ext cx="7429500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19" name="직선 연결선 18"/>
          <p:cNvCxnSpPr/>
          <p:nvPr/>
        </p:nvCxnSpPr>
        <p:spPr>
          <a:xfrm>
            <a:off x="1619381" y="1352128"/>
            <a:ext cx="0" cy="502920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20" name="직선 연결선 19"/>
          <p:cNvCxnSpPr/>
          <p:nvPr/>
        </p:nvCxnSpPr>
        <p:spPr>
          <a:xfrm>
            <a:off x="1600199" y="6331958"/>
            <a:ext cx="7429500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21" name="직선 화살표 연결선 20"/>
          <p:cNvCxnSpPr/>
          <p:nvPr/>
        </p:nvCxnSpPr>
        <p:spPr>
          <a:xfrm>
            <a:off x="1600199" y="1614691"/>
            <a:ext cx="1485900" cy="0"/>
          </a:xfrm>
          <a:prstGeom prst="straightConnector1">
            <a:avLst/>
          </a:prstGeom>
          <a:noFill/>
          <a:ln w="28575" cap="flat" cmpd="sng" algn="ctr">
            <a:solidFill>
              <a:srgbClr val="1F497D">
                <a:lumMod val="40000"/>
                <a:lumOff val="6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2" name="직선 연결선 21"/>
          <p:cNvCxnSpPr/>
          <p:nvPr/>
        </p:nvCxnSpPr>
        <p:spPr>
          <a:xfrm>
            <a:off x="9001156" y="1302758"/>
            <a:ext cx="0" cy="502920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cxnSp>
        <p:nvCxnSpPr>
          <p:cNvPr id="23" name="직선 화살표 연결선 22"/>
          <p:cNvCxnSpPr/>
          <p:nvPr/>
        </p:nvCxnSpPr>
        <p:spPr>
          <a:xfrm>
            <a:off x="2343149" y="1895679"/>
            <a:ext cx="1485900" cy="0"/>
          </a:xfrm>
          <a:prstGeom prst="straightConnector1">
            <a:avLst/>
          </a:prstGeom>
          <a:noFill/>
          <a:ln w="28575" cap="flat" cmpd="sng" algn="ctr">
            <a:solidFill>
              <a:srgbClr val="1F497D">
                <a:lumMod val="40000"/>
                <a:lumOff val="6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4" name="직선 화살표 연결선 23"/>
          <p:cNvCxnSpPr/>
          <p:nvPr/>
        </p:nvCxnSpPr>
        <p:spPr>
          <a:xfrm flipV="1">
            <a:off x="3090866" y="2173665"/>
            <a:ext cx="2968189" cy="10170"/>
          </a:xfrm>
          <a:prstGeom prst="straightConnector1">
            <a:avLst/>
          </a:prstGeom>
          <a:noFill/>
          <a:ln w="28575" cap="flat" cmpd="sng" algn="ctr">
            <a:solidFill>
              <a:srgbClr val="1F497D">
                <a:lumMod val="40000"/>
                <a:lumOff val="6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5" name="직선 화살표 연결선 24"/>
          <p:cNvCxnSpPr/>
          <p:nvPr/>
        </p:nvCxnSpPr>
        <p:spPr>
          <a:xfrm flipV="1">
            <a:off x="5715008" y="3254881"/>
            <a:ext cx="999828" cy="2884"/>
          </a:xfrm>
          <a:prstGeom prst="straightConnector1">
            <a:avLst/>
          </a:prstGeom>
          <a:noFill/>
          <a:ln w="28575" cap="flat" cmpd="sng" algn="ctr">
            <a:solidFill>
              <a:srgbClr val="1F497D">
                <a:lumMod val="40000"/>
                <a:lumOff val="6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6" name="직선 화살표 연결선 25"/>
          <p:cNvCxnSpPr/>
          <p:nvPr/>
        </p:nvCxnSpPr>
        <p:spPr>
          <a:xfrm>
            <a:off x="6429388" y="5037000"/>
            <a:ext cx="707717" cy="9886"/>
          </a:xfrm>
          <a:prstGeom prst="straightConnector1">
            <a:avLst/>
          </a:prstGeom>
          <a:noFill/>
          <a:ln w="28575" cap="flat" cmpd="sng" algn="ctr">
            <a:solidFill>
              <a:srgbClr val="1F497D">
                <a:lumMod val="40000"/>
                <a:lumOff val="6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7" name="직선 화살표 연결선 26"/>
          <p:cNvCxnSpPr/>
          <p:nvPr/>
        </p:nvCxnSpPr>
        <p:spPr>
          <a:xfrm>
            <a:off x="6184640" y="3637901"/>
            <a:ext cx="1269105" cy="4907"/>
          </a:xfrm>
          <a:prstGeom prst="straightConnector1">
            <a:avLst/>
          </a:prstGeom>
          <a:noFill/>
          <a:ln w="28575" cap="flat" cmpd="sng" algn="ctr">
            <a:solidFill>
              <a:srgbClr val="1F497D">
                <a:lumMod val="40000"/>
                <a:lumOff val="6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8" name="직선 화살표 연결선 27"/>
          <p:cNvCxnSpPr/>
          <p:nvPr/>
        </p:nvCxnSpPr>
        <p:spPr>
          <a:xfrm flipV="1">
            <a:off x="6196036" y="3984552"/>
            <a:ext cx="1100691" cy="10537"/>
          </a:xfrm>
          <a:prstGeom prst="straightConnector1">
            <a:avLst/>
          </a:prstGeom>
          <a:noFill/>
          <a:ln w="28575" cap="flat" cmpd="sng" algn="ctr">
            <a:solidFill>
              <a:srgbClr val="1F497D">
                <a:lumMod val="40000"/>
                <a:lumOff val="6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9" name="TextBox 310"/>
          <p:cNvSpPr txBox="1"/>
          <p:nvPr/>
        </p:nvSpPr>
        <p:spPr>
          <a:xfrm>
            <a:off x="1600199" y="1405141"/>
            <a:ext cx="1485900" cy="2095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팀</a:t>
            </a:r>
            <a:r>
              <a:rPr kumimoji="0" lang="ko-KR" altLang="en-US" sz="1000" b="1" i="0" u="none" strike="noStrike" kern="0" cap="none" spc="0" normalizeH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결성</a:t>
            </a:r>
            <a:endParaRPr kumimoji="0" lang="en-US" altLang="ko-KR" sz="1000" b="1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310"/>
          <p:cNvSpPr txBox="1"/>
          <p:nvPr/>
        </p:nvSpPr>
        <p:spPr>
          <a:xfrm>
            <a:off x="2095499" y="1686129"/>
            <a:ext cx="1981200" cy="2095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kern="0" dirty="0" smtClean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목표 설정</a:t>
            </a:r>
            <a:endParaRPr kumimoji="0" lang="ko-KR" altLang="en-US" sz="1000" b="1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TextBox 310"/>
          <p:cNvSpPr txBox="1"/>
          <p:nvPr/>
        </p:nvSpPr>
        <p:spPr>
          <a:xfrm>
            <a:off x="3168498" y="1952847"/>
            <a:ext cx="2832262" cy="23098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오픈</a:t>
            </a:r>
            <a:r>
              <a:rPr kumimoji="0" lang="ko-KR" altLang="en-US" sz="1000" b="1" i="0" u="none" strike="noStrike" kern="0" cap="none" spc="0" normalizeH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소스 수집</a:t>
            </a:r>
            <a:endParaRPr kumimoji="0" lang="en-US" altLang="ko-KR" sz="1000" b="1" i="0" u="none" strike="noStrike" kern="0" cap="none" spc="0" normalizeH="0" baseline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TextBox 310"/>
          <p:cNvSpPr txBox="1"/>
          <p:nvPr/>
        </p:nvSpPr>
        <p:spPr>
          <a:xfrm>
            <a:off x="5715008" y="3048215"/>
            <a:ext cx="1000132" cy="2095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UI </a:t>
            </a:r>
            <a:r>
              <a:rPr kumimoji="0" lang="ko-KR" altLang="en-US" sz="10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kumimoji="0" lang="ko-KR" altLang="en-US" sz="1000" b="1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10"/>
          <p:cNvSpPr txBox="1"/>
          <p:nvPr/>
        </p:nvSpPr>
        <p:spPr>
          <a:xfrm>
            <a:off x="6338876" y="4812725"/>
            <a:ext cx="862584" cy="23098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kern="0" dirty="0" smtClean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</a:t>
            </a:r>
            <a:r>
              <a:rPr kumimoji="0" lang="ko-KR" altLang="en-US" sz="10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환경 설정</a:t>
            </a:r>
            <a:endParaRPr kumimoji="0" lang="ko-KR" altLang="en-US" sz="1000" b="1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TextBox 310"/>
          <p:cNvSpPr txBox="1"/>
          <p:nvPr/>
        </p:nvSpPr>
        <p:spPr>
          <a:xfrm>
            <a:off x="5975502" y="3400641"/>
            <a:ext cx="1657346" cy="2095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kern="0" dirty="0" smtClean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sz="1000" b="1" kern="0" dirty="0" smtClean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000" b="1" kern="0" dirty="0" smtClean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r>
              <a:rPr lang="en-US" altLang="ko-KR" sz="1000" b="1" kern="0" dirty="0" smtClean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000" b="1" kern="0" dirty="0" smtClean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1000" b="1" kern="0" dirty="0" smtClean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kumimoji="0" lang="ko-KR" altLang="en-US" sz="1000" b="1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10"/>
          <p:cNvSpPr txBox="1"/>
          <p:nvPr/>
        </p:nvSpPr>
        <p:spPr>
          <a:xfrm>
            <a:off x="5882576" y="3771831"/>
            <a:ext cx="1733550" cy="2095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PC </a:t>
            </a:r>
            <a:r>
              <a:rPr kumimoji="0" lang="ko-KR" altLang="en-US" sz="10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사용정보 출력</a:t>
            </a:r>
            <a:r>
              <a:rPr kumimoji="0" lang="en-US" altLang="ko-KR" sz="10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kumimoji="0" lang="ko-KR" altLang="en-US" sz="10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kumimoji="0" lang="en-US" altLang="ko-KR" sz="10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kumimoji="0" lang="en-US" altLang="ko-KR" sz="1000" b="1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709849" y="5443060"/>
            <a:ext cx="531460" cy="1575"/>
          </a:xfrm>
          <a:prstGeom prst="straightConnector1">
            <a:avLst/>
          </a:prstGeom>
          <a:noFill/>
          <a:ln w="28575" cap="flat" cmpd="sng" algn="ctr">
            <a:solidFill>
              <a:srgbClr val="1F497D">
                <a:lumMod val="40000"/>
                <a:lumOff val="6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7" name="TextBox 310"/>
          <p:cNvSpPr txBox="1"/>
          <p:nvPr/>
        </p:nvSpPr>
        <p:spPr>
          <a:xfrm>
            <a:off x="6500826" y="5233509"/>
            <a:ext cx="1014404" cy="2095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카드관리</a:t>
            </a:r>
            <a:r>
              <a:rPr kumimoji="0" lang="en-US" altLang="ko-KR" sz="10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kumimoji="0" lang="ko-KR" altLang="en-US" sz="10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kumimoji="0" lang="en-US" altLang="ko-KR" sz="10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kumimoji="0" lang="en-US" altLang="ko-KR" sz="1000" b="1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6715139" y="5822910"/>
            <a:ext cx="812497" cy="6623"/>
          </a:xfrm>
          <a:prstGeom prst="straightConnector1">
            <a:avLst/>
          </a:prstGeom>
          <a:noFill/>
          <a:ln w="28575" cap="flat" cmpd="sng" algn="ctr">
            <a:solidFill>
              <a:srgbClr val="1F497D">
                <a:lumMod val="40000"/>
                <a:lumOff val="6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9" name="TextBox 310"/>
          <p:cNvSpPr txBox="1"/>
          <p:nvPr/>
        </p:nvSpPr>
        <p:spPr>
          <a:xfrm>
            <a:off x="6715139" y="5613359"/>
            <a:ext cx="785819" cy="20242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결제</a:t>
            </a:r>
            <a:r>
              <a:rPr lang="en-US" altLang="ko-KR" sz="1000" b="1" kern="0" dirty="0" smtClean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000" b="1" kern="0" dirty="0" smtClean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1000" b="1" kern="0" dirty="0" smtClean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kumimoji="0" lang="en-US" altLang="ko-KR" sz="1000" b="1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443686" y="4686524"/>
            <a:ext cx="700082" cy="4764"/>
          </a:xfrm>
          <a:prstGeom prst="straightConnector1">
            <a:avLst/>
          </a:prstGeom>
          <a:noFill/>
          <a:ln w="28575" cap="flat" cmpd="sng" algn="ctr">
            <a:solidFill>
              <a:srgbClr val="1F497D">
                <a:lumMod val="40000"/>
                <a:lumOff val="6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41" name="TextBox 310"/>
          <p:cNvSpPr txBox="1"/>
          <p:nvPr/>
        </p:nvSpPr>
        <p:spPr>
          <a:xfrm>
            <a:off x="6429388" y="4472211"/>
            <a:ext cx="709613" cy="21431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ERD</a:t>
            </a:r>
            <a:r>
              <a:rPr lang="en-US" altLang="ko-KR" sz="1000" b="1" kern="0" dirty="0" smtClean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000" b="1" kern="0" dirty="0" smtClean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kumimoji="0" lang="ko-KR" altLang="en-US" sz="1000" b="1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4572000" y="2814081"/>
            <a:ext cx="3158836" cy="10293"/>
          </a:xfrm>
          <a:prstGeom prst="straightConnector1">
            <a:avLst/>
          </a:prstGeom>
          <a:noFill/>
          <a:ln w="28575" cap="flat" cmpd="sng" algn="ctr">
            <a:solidFill>
              <a:srgbClr val="1F497D">
                <a:lumMod val="40000"/>
                <a:lumOff val="6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43" name="TextBox 310"/>
          <p:cNvSpPr txBox="1"/>
          <p:nvPr/>
        </p:nvSpPr>
        <p:spPr>
          <a:xfrm>
            <a:off x="4586298" y="2614823"/>
            <a:ext cx="3046550" cy="21431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소스 분석 및 활용방안</a:t>
            </a:r>
            <a:endParaRPr kumimoji="0" lang="ko-KR" altLang="en-US" sz="1000" b="1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3929058" y="2508240"/>
            <a:ext cx="2120760" cy="85"/>
          </a:xfrm>
          <a:prstGeom prst="straightConnector1">
            <a:avLst/>
          </a:prstGeom>
          <a:noFill/>
          <a:ln w="28575" cap="flat" cmpd="sng" algn="ctr">
            <a:solidFill>
              <a:srgbClr val="1F497D">
                <a:lumMod val="40000"/>
                <a:lumOff val="6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51" name="TextBox 310"/>
          <p:cNvSpPr txBox="1"/>
          <p:nvPr/>
        </p:nvSpPr>
        <p:spPr>
          <a:xfrm>
            <a:off x="3929058" y="2293926"/>
            <a:ext cx="2071702" cy="23098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아이템 선정</a:t>
            </a:r>
            <a:endParaRPr kumimoji="0" lang="en-US" altLang="ko-KR" sz="1000" b="1" i="0" u="none" strike="noStrike" kern="0" cap="none" spc="0" normalizeH="0" baseline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3" name="직선 화살표 연결선 62"/>
          <p:cNvCxnSpPr/>
          <p:nvPr/>
        </p:nvCxnSpPr>
        <p:spPr>
          <a:xfrm flipV="1">
            <a:off x="6343678" y="4326299"/>
            <a:ext cx="1220904" cy="3037"/>
          </a:xfrm>
          <a:prstGeom prst="straightConnector1">
            <a:avLst/>
          </a:prstGeom>
          <a:noFill/>
          <a:ln w="28575" cap="flat" cmpd="sng" algn="ctr">
            <a:solidFill>
              <a:srgbClr val="1F497D">
                <a:lumMod val="40000"/>
                <a:lumOff val="6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64" name="TextBox 310"/>
          <p:cNvSpPr txBox="1"/>
          <p:nvPr/>
        </p:nvSpPr>
        <p:spPr>
          <a:xfrm>
            <a:off x="6286512" y="4118769"/>
            <a:ext cx="1285884" cy="21056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회원관리</a:t>
            </a:r>
            <a:r>
              <a:rPr lang="en-US" altLang="ko-KR" sz="1000" b="1" kern="0" dirty="0" smtClean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000" b="1" kern="0" dirty="0" smtClean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1000" b="1" kern="0" dirty="0" smtClean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kumimoji="0" lang="ko-KR" altLang="en-US" sz="1000" b="1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7474279" y="6186723"/>
            <a:ext cx="812497" cy="6623"/>
          </a:xfrm>
          <a:prstGeom prst="straightConnector1">
            <a:avLst/>
          </a:prstGeom>
          <a:noFill/>
          <a:ln w="28575" cap="flat" cmpd="sng" algn="ctr">
            <a:solidFill>
              <a:srgbClr val="1F497D">
                <a:lumMod val="40000"/>
                <a:lumOff val="6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7" name="TextBox 310"/>
          <p:cNvSpPr txBox="1"/>
          <p:nvPr/>
        </p:nvSpPr>
        <p:spPr>
          <a:xfrm>
            <a:off x="7474279" y="5977172"/>
            <a:ext cx="785819" cy="20242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디자인 삽입</a:t>
            </a:r>
            <a:endParaRPr kumimoji="0" lang="en-US" altLang="ko-KR" sz="1000" b="1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8" name="제목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803338"/>
          </a:xfrm>
        </p:spPr>
        <p:txBody>
          <a:bodyPr/>
          <a:lstStyle/>
          <a:p>
            <a:r>
              <a:rPr lang="ko-KR" altLang="en-US" dirty="0" smtClean="0"/>
              <a:t>개발 일정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팀 소개 및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b="1" dirty="0" err="1" smtClean="0"/>
              <a:t>최세림</a:t>
            </a:r>
            <a:endParaRPr lang="en-US" altLang="ko-KR" sz="2400" b="1" dirty="0" smtClean="0"/>
          </a:p>
          <a:p>
            <a:pPr lvl="1"/>
            <a:r>
              <a:rPr lang="ko-KR" altLang="en-US" u="sng" dirty="0" smtClean="0"/>
              <a:t>조장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자료수집</a:t>
            </a:r>
            <a:r>
              <a:rPr lang="en-US" altLang="ko-KR" dirty="0" smtClean="0"/>
              <a:t>, DB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 smtClean="0"/>
              <a:t>김진규</a:t>
            </a:r>
            <a:endParaRPr lang="en-US" altLang="ko-KR" sz="2400" b="1" dirty="0" smtClean="0"/>
          </a:p>
          <a:p>
            <a:pPr lvl="1"/>
            <a:r>
              <a:rPr lang="ko-KR" altLang="en-US" dirty="0" smtClean="0"/>
              <a:t>관리자 프로그램</a:t>
            </a:r>
            <a:r>
              <a:rPr lang="en-US" altLang="ko-KR" dirty="0" smtClean="0"/>
              <a:t>, UI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자료수집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디자인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b="1" dirty="0" smtClean="0"/>
              <a:t>이주한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자료수집</a:t>
            </a:r>
            <a:r>
              <a:rPr lang="en-US" altLang="ko-KR" dirty="0" smtClean="0"/>
              <a:t>, UI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디자인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 smtClean="0"/>
              <a:t>박동선</a:t>
            </a:r>
            <a:endParaRPr lang="en-US" altLang="ko-KR" sz="2400" b="1" dirty="0" smtClean="0"/>
          </a:p>
          <a:p>
            <a:pPr lvl="1"/>
            <a:r>
              <a:rPr lang="ko-KR" altLang="en-US" dirty="0" smtClean="0"/>
              <a:t>사용자 프로그램</a:t>
            </a:r>
            <a:r>
              <a:rPr lang="en-US" altLang="ko-KR" dirty="0" smtClean="0"/>
              <a:t>, DB</a:t>
            </a:r>
            <a:r>
              <a:rPr lang="ko-KR" altLang="en-US" dirty="0" smtClean="0"/>
              <a:t>구축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시스템 흐름도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142976" y="1643050"/>
            <a:ext cx="2500330" cy="2071702"/>
            <a:chOff x="714348" y="2357430"/>
            <a:chExt cx="3214678" cy="2643174"/>
          </a:xfrm>
        </p:grpSpPr>
        <p:pic>
          <p:nvPicPr>
            <p:cNvPr id="2050" name="Picture 2" descr="C:\Documents and Settings\abc com\바탕 화면\Icon_pc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4348" y="2357430"/>
              <a:ext cx="1857356" cy="1857356"/>
            </a:xfrm>
            <a:prstGeom prst="rect">
              <a:avLst/>
            </a:prstGeom>
            <a:noFill/>
          </p:spPr>
        </p:pic>
        <p:pic>
          <p:nvPicPr>
            <p:cNvPr id="6" name="Picture 2" descr="C:\Documents and Settings\abc com\바탕 화면\Icon_pc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28728" y="2714620"/>
              <a:ext cx="1857356" cy="1857356"/>
            </a:xfrm>
            <a:prstGeom prst="rect">
              <a:avLst/>
            </a:prstGeom>
            <a:noFill/>
          </p:spPr>
        </p:pic>
        <p:pic>
          <p:nvPicPr>
            <p:cNvPr id="5" name="Picture 2" descr="C:\Documents and Settings\abc com\바탕 화면\Icon_pc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71670" y="3143248"/>
              <a:ext cx="1857356" cy="1857356"/>
            </a:xfrm>
            <a:prstGeom prst="rect">
              <a:avLst/>
            </a:prstGeom>
            <a:noFill/>
          </p:spPr>
        </p:pic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4214818"/>
            <a:ext cx="1823112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 descr="C:\Documents and Settings\abc com\바탕 화면\administrator-32041\Administrator_2_Icon_12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43570" y="1785926"/>
            <a:ext cx="1824046" cy="182404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571604" y="1214422"/>
            <a:ext cx="157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사용자</a:t>
            </a:r>
            <a:endParaRPr lang="ko-KR" altLang="en-US" sz="2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00364" y="6334780"/>
            <a:ext cx="261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데이터베이스</a:t>
            </a:r>
            <a:endParaRPr lang="ko-KR" altLang="en-US" sz="2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57884" y="1214422"/>
            <a:ext cx="157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관리자</a:t>
            </a:r>
            <a:endParaRPr lang="ko-KR" altLang="en-US" sz="2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 rot="2481371">
            <a:off x="2114472" y="4076546"/>
            <a:ext cx="1571636" cy="5065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19481729">
            <a:off x="5089701" y="4086591"/>
            <a:ext cx="1571636" cy="50479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71600" y="4286256"/>
            <a:ext cx="1885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사용 </a:t>
            </a:r>
            <a:r>
              <a:rPr lang="en-US" altLang="ko-KR" sz="32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PC</a:t>
            </a:r>
          </a:p>
          <a:p>
            <a:pPr algn="ctr"/>
            <a:r>
              <a:rPr lang="ko-KR" altLang="en-US" sz="32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비</a:t>
            </a:r>
            <a:r>
              <a:rPr lang="en-US" altLang="ko-KR" sz="32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32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회원</a:t>
            </a:r>
            <a:endParaRPr lang="ko-KR" altLang="en-US" sz="32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86446" y="4429132"/>
            <a:ext cx="1809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사용 </a:t>
            </a:r>
            <a:r>
              <a:rPr lang="en-US" altLang="ko-KR" sz="32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PC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데이터베이스 설계</a:t>
            </a:r>
            <a:r>
              <a:rPr lang="en-US" altLang="ko-KR" dirty="0" smtClean="0"/>
              <a:t>(ERD)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42844" y="2486656"/>
          <a:ext cx="8786844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64474"/>
                <a:gridCol w="1464474"/>
                <a:gridCol w="1464474"/>
                <a:gridCol w="1464474"/>
                <a:gridCol w="1464474"/>
                <a:gridCol w="146447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smtClean="0"/>
                        <a:t>인덱스</a:t>
                      </a:r>
                      <a:endParaRPr lang="ko-KR" altLang="en-US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이름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smtClean="0"/>
                        <a:t>아이디</a:t>
                      </a:r>
                      <a:endParaRPr lang="ko-KR" altLang="en-US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비밀번호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 err="1" smtClean="0"/>
                        <a:t>이메일</a:t>
                      </a:r>
                      <a:endParaRPr lang="ko-KR" altLang="en-US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핸드폰 번호</a:t>
                      </a:r>
                      <a:endParaRPr lang="ko-KR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214414" y="4129730"/>
          <a:ext cx="6096000" cy="3708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smtClean="0"/>
                        <a:t>컴퓨터 번호</a:t>
                      </a:r>
                      <a:endParaRPr lang="ko-KR" altLang="en-US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사용여부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이름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 smtClean="0"/>
                        <a:t>아이디</a:t>
                      </a:r>
                      <a:endParaRPr lang="ko-KR" altLang="en-US" b="0" u="none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643174" y="5695425"/>
          <a:ext cx="2928958" cy="370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64479"/>
                <a:gridCol w="146447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smtClean="0"/>
                        <a:t>카드번호</a:t>
                      </a:r>
                      <a:endParaRPr lang="ko-KR" altLang="en-US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 smtClean="0"/>
                        <a:t>사용 여부</a:t>
                      </a:r>
                      <a:endParaRPr lang="ko-KR" altLang="en-US" b="0" u="none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-32" y="1905648"/>
            <a:ext cx="185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회원 정보</a:t>
            </a:r>
            <a:endParaRPr lang="ko-KR" altLang="en-US" sz="2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100" y="3558226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컴퓨터 정보</a:t>
            </a:r>
            <a:endParaRPr lang="ko-KR" altLang="en-US" sz="2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8860" y="5123921"/>
            <a:ext cx="3143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비회원 카드 정보</a:t>
            </a:r>
            <a:endParaRPr lang="ko-KR" altLang="en-US" sz="2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43042" y="2500306"/>
            <a:ext cx="1428760" cy="357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286248" y="4143380"/>
            <a:ext cx="1500198" cy="357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2"/>
            <a:endCxn id="11" idx="0"/>
          </p:cNvCxnSpPr>
          <p:nvPr/>
        </p:nvCxnSpPr>
        <p:spPr>
          <a:xfrm rot="16200000" flipH="1">
            <a:off x="3053942" y="2160975"/>
            <a:ext cx="1285884" cy="267892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20" idx="2"/>
            <a:endCxn id="21" idx="0"/>
          </p:cNvCxnSpPr>
          <p:nvPr/>
        </p:nvCxnSpPr>
        <p:spPr>
          <a:xfrm rot="16200000" flipH="1">
            <a:off x="4535592" y="2120646"/>
            <a:ext cx="1288760" cy="2737643"/>
          </a:xfrm>
          <a:prstGeom prst="bentConnector3">
            <a:avLst>
              <a:gd name="adj1" fmla="val 3351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096771" y="2487898"/>
            <a:ext cx="1428760" cy="357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798695" y="4133848"/>
            <a:ext cx="1500198" cy="357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277012" y="4134144"/>
            <a:ext cx="1500198" cy="357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643174" y="5715016"/>
            <a:ext cx="1445643" cy="357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072166" y="928670"/>
            <a:ext cx="307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*ERD(Entity Relationship Diagram)</a:t>
            </a:r>
            <a:endParaRPr lang="ko-KR" altLang="en-US" sz="1400" dirty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B6DD-11D8-4B5E-902D-735EF4041B95}" type="slidenum">
              <a:rPr lang="ko-KR" altLang="en-US" smtClean="0"/>
              <a:pPr/>
              <a:t>9</a:t>
            </a:fld>
            <a:endParaRPr lang="ko-KR" altLang="en-US"/>
          </a:p>
        </p:txBody>
      </p:sp>
      <p:cxnSp>
        <p:nvCxnSpPr>
          <p:cNvPr id="23" name="꺾인 연결선 22"/>
          <p:cNvCxnSpPr>
            <a:stCxn id="27" idx="2"/>
            <a:endCxn id="21" idx="2"/>
          </p:cNvCxnSpPr>
          <p:nvPr/>
        </p:nvCxnSpPr>
        <p:spPr>
          <a:xfrm rot="5400000" flipH="1" flipV="1">
            <a:off x="4166811" y="3690223"/>
            <a:ext cx="1581168" cy="3182798"/>
          </a:xfrm>
          <a:prstGeom prst="bentConnector3">
            <a:avLst>
              <a:gd name="adj1" fmla="val -14458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806</Words>
  <Application>Microsoft Office PowerPoint</Application>
  <PresentationFormat>화면 슬라이드 쇼(4:3)</PresentationFormat>
  <Paragraphs>242</Paragraphs>
  <Slides>31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HY견고딕</vt:lpstr>
      <vt:lpstr>맑은 고딕</vt:lpstr>
      <vt:lpstr>Arial</vt:lpstr>
      <vt:lpstr>Calibri</vt:lpstr>
      <vt:lpstr>Office 테마</vt:lpstr>
      <vt:lpstr>PC방 관리 프로그램</vt:lpstr>
      <vt:lpstr>목차</vt:lpstr>
      <vt:lpstr>개발 필요성</vt:lpstr>
      <vt:lpstr>개발 목적</vt:lpstr>
      <vt:lpstr>개발 환경</vt:lpstr>
      <vt:lpstr>개발 일정</vt:lpstr>
      <vt:lpstr>팀 소개 및 역할</vt:lpstr>
      <vt:lpstr>시스템 흐름도</vt:lpstr>
      <vt:lpstr>데이터베이스 설계(ERD)</vt:lpstr>
      <vt:lpstr>통합 모델링 언어(UML)</vt:lpstr>
      <vt:lpstr>PowerPoint 프레젠테이션</vt:lpstr>
      <vt:lpstr>PowerPoint 프레젠테이션</vt:lpstr>
      <vt:lpstr>사용자 기능</vt:lpstr>
      <vt:lpstr>기능 – 사용자(1/9)</vt:lpstr>
      <vt:lpstr>기능 – 사용자(2/9)</vt:lpstr>
      <vt:lpstr>기능 – 사용자(3/9)</vt:lpstr>
      <vt:lpstr>기능 – 사용자(4/9)</vt:lpstr>
      <vt:lpstr>기능 – 사용자(5/9)</vt:lpstr>
      <vt:lpstr>기능 – 사용자(6/9)</vt:lpstr>
      <vt:lpstr>기능 – 사용자(7/9)</vt:lpstr>
      <vt:lpstr>기능 – 사용자(8/9)</vt:lpstr>
      <vt:lpstr>기능 – 사용자(9/9)</vt:lpstr>
      <vt:lpstr>관리자 기능</vt:lpstr>
      <vt:lpstr>기능 – 관리자(1/5)</vt:lpstr>
      <vt:lpstr>기능 – 관리자(2/5)</vt:lpstr>
      <vt:lpstr>기능 – 관리자(3/5)</vt:lpstr>
      <vt:lpstr>기능 – 관리자(4/5)</vt:lpstr>
      <vt:lpstr>기능 – 관리자(5/5)</vt:lpstr>
      <vt:lpstr>프로그램 시연</vt:lpstr>
      <vt:lpstr>질의응답</vt:lpstr>
      <vt:lpstr>감사합니다.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PC방 관리 프로그램</dc:title>
  <dc:creator>abc com</dc:creator>
  <cp:lastModifiedBy>김진규</cp:lastModifiedBy>
  <cp:revision>141</cp:revision>
  <dcterms:created xsi:type="dcterms:W3CDTF">2015-06-04T15:08:53Z</dcterms:created>
  <dcterms:modified xsi:type="dcterms:W3CDTF">2015-06-11T04:42:27Z</dcterms:modified>
</cp:coreProperties>
</file>